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3"/>
  </p:notesMasterIdLst>
  <p:sldIdLst>
    <p:sldId id="256" r:id="rId2"/>
    <p:sldId id="257" r:id="rId3"/>
    <p:sldId id="273" r:id="rId4"/>
    <p:sldId id="258" r:id="rId5"/>
    <p:sldId id="259" r:id="rId6"/>
    <p:sldId id="274" r:id="rId7"/>
    <p:sldId id="275" r:id="rId8"/>
    <p:sldId id="261" r:id="rId9"/>
    <p:sldId id="262" r:id="rId10"/>
    <p:sldId id="263" r:id="rId11"/>
    <p:sldId id="276" r:id="rId12"/>
    <p:sldId id="277" r:id="rId13"/>
    <p:sldId id="264" r:id="rId14"/>
    <p:sldId id="272" r:id="rId15"/>
    <p:sldId id="271" r:id="rId16"/>
    <p:sldId id="266" r:id="rId17"/>
    <p:sldId id="269" r:id="rId18"/>
    <p:sldId id="270" r:id="rId19"/>
    <p:sldId id="265" r:id="rId20"/>
    <p:sldId id="267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E566E-DD67-417A-9C0E-D3AE65A5B2C2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7920-DE4E-4529-9C18-2D8BFB543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6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7920-DE4E-4529-9C18-2D8BFB54346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2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5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5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4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9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11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5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4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4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9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0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2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BA27-283A-47B3-91AF-D03D6335834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782708-00B2-4333-AA63-E84F50B8E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8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1630" y="586855"/>
            <a:ext cx="10240370" cy="255213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briola" panose="04040605051002020D02" pitchFamily="82" charset="0"/>
              </a:rPr>
              <a:t>Навчально-виховний комплекс </a:t>
            </a:r>
            <a:br>
              <a:rPr lang="ru-RU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briola" panose="04040605051002020D02" pitchFamily="82" charset="0"/>
              </a:rPr>
              <a:t>«</a:t>
            </a:r>
            <a:r>
              <a:rPr lang="uk-UA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briola" panose="04040605051002020D02" pitchFamily="82" charset="0"/>
              </a:rPr>
              <a:t>Міжнародний ліцей МАУП»</a:t>
            </a:r>
            <a:endParaRPr lang="ru-RU" sz="7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75" y="3739487"/>
            <a:ext cx="8994011" cy="28387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3" y="481795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7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4348" y="438742"/>
            <a:ext cx="3253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Англійська мова</a:t>
            </a:r>
          </a:p>
          <a:p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1927" y="4361542"/>
            <a:ext cx="350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Міжнародні сертифікати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1927" y="1654460"/>
            <a:ext cx="316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b="1" dirty="0">
              <a:solidFill>
                <a:srgbClr val="4D4D4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1556" y="1192795"/>
            <a:ext cx="9691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ігровій формі з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урахуванням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вікових особливостей дитини </a:t>
            </a:r>
            <a:r>
              <a:rPr lang="uk-UA" b="1" dirty="0">
                <a:solidFill>
                  <a:schemeClr val="accent1"/>
                </a:solidFill>
              </a:rPr>
              <a:t>вивчається з дитячого </a:t>
            </a:r>
            <a:r>
              <a:rPr lang="uk-UA" b="1" dirty="0" smtClean="0">
                <a:solidFill>
                  <a:schemeClr val="accent1"/>
                </a:solidFill>
              </a:rPr>
              <a:t>садочку</a:t>
            </a:r>
            <a:endParaRPr lang="ru-RU" dirty="0">
              <a:solidFill>
                <a:schemeClr val="accent1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51556" y="1977625"/>
            <a:ext cx="969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uk-UA" b="1" dirty="0">
                <a:solidFill>
                  <a:schemeClr val="accent1"/>
                </a:solidFill>
              </a:rPr>
              <a:t>початковій школі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з 1-го класу англійська мова вивчається за програмами шкіл з поглибленим вивченням іноземних мов. Тижневе навантаження: у 1-х класах – 3 год. на тиждень, у 2-х, 3-х, 4-х – по 4 год. на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тиждень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556" y="3065286"/>
            <a:ext cx="974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З метою забезпечення щоденної комунікативної практики англійської мови </a:t>
            </a:r>
            <a:r>
              <a:rPr lang="uk-UA" b="1" dirty="0">
                <a:solidFill>
                  <a:schemeClr val="accent1"/>
                </a:solidFill>
              </a:rPr>
              <a:t>вихователь </a:t>
            </a:r>
            <a:r>
              <a:rPr lang="uk-UA" b="1" dirty="0" smtClean="0">
                <a:solidFill>
                  <a:schemeClr val="accent1"/>
                </a:solidFill>
              </a:rPr>
              <a:t>(</a:t>
            </a:r>
            <a:r>
              <a:rPr lang="uk-UA" b="1" dirty="0" err="1" smtClean="0">
                <a:solidFill>
                  <a:schemeClr val="accent1"/>
                </a:solidFill>
              </a:rPr>
              <a:t>тьютор</a:t>
            </a:r>
            <a:r>
              <a:rPr lang="uk-UA" b="1" dirty="0" smtClean="0">
                <a:solidFill>
                  <a:schemeClr val="accent1"/>
                </a:solidFill>
              </a:rPr>
              <a:t>)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у класах початкової школи є фахівцем, який володіє англійською мовою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4661" y="4761652"/>
            <a:ext cx="4518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Ліцей співпрацює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з Представництвом американської компанії ЕТ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Educational Testing Service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te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School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– світовим лідером у тестуванні в освіті та бізнесі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20" y="3988616"/>
            <a:ext cx="3729336" cy="25429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867386"/>
      </p:ext>
    </p:extLst>
  </p:cSld>
  <p:clrMapOvr>
    <a:masterClrMapping/>
  </p:clrMapOvr>
  <p:transition spd="med" advClick="0" advTm="2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6534" y="465866"/>
            <a:ext cx="2917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/>
                </a:solidFill>
              </a:rPr>
              <a:t>Польська мова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4021" y="58712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chemeClr val="accent1"/>
                </a:solidFill>
              </a:rPr>
              <a:t>Отримання атестату про середню освіту Польщі, визнаного у Європі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414167" y="5333517"/>
            <a:ext cx="502518" cy="416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95701" y="1040646"/>
            <a:ext cx="9385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Вивчається з </a:t>
            </a:r>
            <a:r>
              <a:rPr lang="uk-UA" b="1" dirty="0">
                <a:solidFill>
                  <a:schemeClr val="accent1"/>
                </a:solidFill>
              </a:rPr>
              <a:t>2-го класу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у формі „Польського клубу”, з </a:t>
            </a:r>
            <a:r>
              <a:rPr lang="uk-UA" b="1" dirty="0">
                <a:solidFill>
                  <a:schemeClr val="accent1"/>
                </a:solidFill>
              </a:rPr>
              <a:t>5-го класу </a:t>
            </a:r>
            <a:endParaRPr lang="uk-UA" b="1" dirty="0" smtClean="0">
              <a:solidFill>
                <a:schemeClr val="accent1"/>
              </a:solidFill>
            </a:endParaRPr>
          </a:p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як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друга іноземна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мова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7808" y="2265428"/>
            <a:ext cx="599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Викладання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польської мови вчителями-носіями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7808" y="2839162"/>
            <a:ext cx="581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овне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стажування,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мовні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семестри в Польщі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7808" y="3461803"/>
            <a:ext cx="877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півпраця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з навчальними закладами та міжнародними громадськими організаціями  Польщі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0880" y="4245341"/>
            <a:ext cx="824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ідготовка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до сертифікаційних іспитів про знання польської мови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0728" y="4889086"/>
            <a:ext cx="1003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истанційне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навчання з метою отримання атестату про середню освіту Польщі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14" y="1634207"/>
            <a:ext cx="3010955" cy="179319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697321"/>
      </p:ext>
    </p:extLst>
  </p:cSld>
  <p:clrMapOvr>
    <a:masterClrMapping/>
  </p:clrMapOvr>
  <p:transition spd="med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188" y="1124888"/>
            <a:ext cx="80885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4D4D4D"/>
                </a:solidFill>
              </a:rPr>
              <a:t>З 5-го класу на запити батьків вивчається </a:t>
            </a:r>
            <a:r>
              <a:rPr lang="uk-UA" sz="3600" b="1" dirty="0">
                <a:solidFill>
                  <a:schemeClr val="accent1"/>
                </a:solidFill>
              </a:rPr>
              <a:t>ТРЕТЯ </a:t>
            </a:r>
            <a:r>
              <a:rPr lang="uk-UA" sz="3600" b="1" dirty="0">
                <a:solidFill>
                  <a:srgbClr val="4D4D4D"/>
                </a:solidFill>
              </a:rPr>
              <a:t>іноземна мова: </a:t>
            </a:r>
            <a:r>
              <a:rPr lang="uk-UA" sz="3600" b="1" dirty="0">
                <a:solidFill>
                  <a:schemeClr val="accent1"/>
                </a:solidFill>
              </a:rPr>
              <a:t>німецька, французька, китайська</a:t>
            </a:r>
            <a:endParaRPr lang="ru-RU" sz="3600" b="1" dirty="0">
              <a:solidFill>
                <a:schemeClr val="accent1"/>
              </a:solidFill>
            </a:endParaRPr>
          </a:p>
          <a:p>
            <a:pPr algn="ctr"/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39" y="3774296"/>
            <a:ext cx="3848669" cy="24023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07577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745" y="623034"/>
            <a:ext cx="985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4D4D4D"/>
                </a:solidFill>
              </a:rPr>
              <a:t>Ф</a:t>
            </a:r>
            <a:r>
              <a:rPr lang="se-NO" sz="2400" b="1" dirty="0">
                <a:solidFill>
                  <a:srgbClr val="4D4D4D"/>
                </a:solidFill>
              </a:rPr>
              <a:t>ормування єдиного інформаційно-освітнього середовища</a:t>
            </a:r>
            <a:r>
              <a:rPr lang="se-NO" sz="2400" dirty="0">
                <a:solidFill>
                  <a:srgbClr val="4D4D4D"/>
                </a:solidFill>
              </a:rPr>
              <a:t> </a:t>
            </a:r>
            <a:endParaRPr lang="ru-RU" sz="2400" dirty="0">
              <a:solidFill>
                <a:srgbClr val="4D4D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8376" y="1510996"/>
            <a:ext cx="9062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e-NO" b="1" dirty="0">
                <a:solidFill>
                  <a:schemeClr val="accent1"/>
                </a:solidFill>
              </a:rPr>
              <a:t>Веб-сайт для </a:t>
            </a:r>
            <a:r>
              <a:rPr lang="se-NO" b="1" dirty="0" smtClean="0">
                <a:solidFill>
                  <a:schemeClr val="accent1"/>
                </a:solidFill>
              </a:rPr>
              <a:t>учнів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</a:p>
          <a:p>
            <a:pPr lvl="0" algn="just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посилання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на шкільні онлайн-сервіси, 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блоги учителів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8376" y="2240831"/>
            <a:ext cx="898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e-NO" b="1" dirty="0">
                <a:solidFill>
                  <a:schemeClr val="accent1"/>
                </a:solidFill>
              </a:rPr>
              <a:t>Розгортання сервісів Office365 </a:t>
            </a:r>
            <a:r>
              <a:rPr lang="se-NO" b="1" dirty="0" smtClean="0">
                <a:solidFill>
                  <a:schemeClr val="accent1"/>
                </a:solidFill>
              </a:rPr>
              <a:t>Education: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6372" y="2544799"/>
            <a:ext cx="9008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шкільна е-пошта та календарі, внутрішній сайт з онлайн-учительською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та електронними методичними матеріалами, 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програми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Office на планшетах і телефонах 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тощо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58376" y="3609598"/>
            <a:ext cx="942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chemeClr val="accent1"/>
                </a:solidFill>
              </a:rPr>
              <a:t>Використання</a:t>
            </a:r>
            <a:r>
              <a:rPr lang="se-NO" b="1" dirty="0" smtClean="0">
                <a:solidFill>
                  <a:schemeClr val="accent1"/>
                </a:solidFill>
              </a:rPr>
              <a:t> </a:t>
            </a:r>
            <a:r>
              <a:rPr lang="se-NO" b="1" dirty="0">
                <a:solidFill>
                  <a:schemeClr val="accent1"/>
                </a:solidFill>
              </a:rPr>
              <a:t>Skype 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базі Office365 Education для підготовки навчальних відео-курсів та проведення відеоконференцій у форматі HD за участю учителів та 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батьків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58376" y="4679256"/>
            <a:ext cx="926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e-NO" b="1" dirty="0">
                <a:solidFill>
                  <a:schemeClr val="accent1"/>
                </a:solidFill>
              </a:rPr>
              <a:t>Проведення кожного уроку у інтерактивному режимі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у програмі «OneNote для класу»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8376" y="5494596"/>
            <a:ext cx="884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/>
                </a:solidFill>
              </a:rPr>
              <a:t>С</a:t>
            </a:r>
            <a:r>
              <a:rPr lang="se-NO" b="1" dirty="0" smtClean="0">
                <a:solidFill>
                  <a:schemeClr val="accent1"/>
                </a:solidFill>
              </a:rPr>
              <a:t>творення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внутрішнього </a:t>
            </a:r>
            <a:r>
              <a:rPr lang="se-NO" b="1" dirty="0">
                <a:solidFill>
                  <a:schemeClr val="accent1"/>
                </a:solidFill>
              </a:rPr>
              <a:t>порталу шкільного відео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у Office365 Education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383169" y="6149060"/>
            <a:ext cx="815926" cy="492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93771"/>
      </p:ext>
    </p:extLst>
  </p:cSld>
  <p:clrMapOvr>
    <a:masterClrMapping/>
  </p:clrMapOvr>
  <p:transition spd="med" advClick="0" advTm="2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61" y="1301759"/>
            <a:ext cx="8849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e-NO" b="1" dirty="0">
                <a:solidFill>
                  <a:schemeClr val="accent1"/>
                </a:solidFill>
              </a:rPr>
              <a:t>Впровадження сервісу Moodle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для розробки авторських дистанційних курсів, розміщення навчальних матеріалів, здійснення оцінювання та онлайн 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тестування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761" y="2451702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e-NO" b="1" dirty="0">
                <a:solidFill>
                  <a:schemeClr val="accent1"/>
                </a:solidFill>
              </a:rPr>
              <a:t>Розгортання шкільного Вікі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на базі 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Moodle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760" y="3098033"/>
            <a:ext cx="8849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e-NO" b="1" dirty="0">
                <a:solidFill>
                  <a:schemeClr val="accent1"/>
                </a:solidFill>
              </a:rPr>
              <a:t>Впровадження студії коду на базі ресурсу Code.org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у початковій та базовій 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школі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759" y="3948566"/>
            <a:ext cx="8570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e-NO" b="1" dirty="0">
                <a:solidFill>
                  <a:schemeClr val="accent1"/>
                </a:solidFill>
              </a:rPr>
              <a:t>Впровадження студії коду на основі Microsoft Imagine Access 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у базовій та старшій профільній 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школі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760" y="4871896"/>
            <a:ext cx="8849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e-NO" b="1" dirty="0">
                <a:solidFill>
                  <a:schemeClr val="accent1"/>
                </a:solidFill>
              </a:rPr>
              <a:t>Впровадження</a:t>
            </a:r>
            <a:r>
              <a:rPr lang="se-NO" b="1" dirty="0">
                <a:solidFill>
                  <a:schemeClr val="tx2">
                    <a:lumMod val="75000"/>
                  </a:schemeClr>
                </a:solidFill>
              </a:rPr>
              <a:t> у старшій профільній школі </a:t>
            </a:r>
            <a:r>
              <a:rPr lang="se-NO" b="1" dirty="0">
                <a:solidFill>
                  <a:schemeClr val="accent1"/>
                </a:solidFill>
              </a:rPr>
              <a:t>курсів з веб-дизайну, 3D-моделювання, оброблення фотографій та монтажу </a:t>
            </a:r>
            <a:r>
              <a:rPr lang="se-NO" b="1" dirty="0" smtClean="0">
                <a:solidFill>
                  <a:schemeClr val="accent1"/>
                </a:solidFill>
              </a:rPr>
              <a:t>відео</a:t>
            </a:r>
            <a:r>
              <a:rPr lang="se-NO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10917"/>
      </p:ext>
    </p:extLst>
  </p:cSld>
  <p:clrMapOvr>
    <a:masterClrMapping/>
  </p:clrMapOvr>
  <p:transition spd="med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2223" y="409433"/>
            <a:ext cx="382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Музейна педагогіка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r="306" b="16732"/>
          <a:stretch/>
        </p:blipFill>
        <p:spPr>
          <a:xfrm>
            <a:off x="9703557" y="1773172"/>
            <a:ext cx="2203065" cy="1406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b="711"/>
          <a:stretch/>
        </p:blipFill>
        <p:spPr>
          <a:xfrm>
            <a:off x="7286707" y="5189651"/>
            <a:ext cx="2166543" cy="14889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61" y="5155589"/>
            <a:ext cx="2221388" cy="14772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" b="3462"/>
          <a:stretch/>
        </p:blipFill>
        <p:spPr>
          <a:xfrm>
            <a:off x="4885004" y="5217216"/>
            <a:ext cx="2267597" cy="14613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 r="-181" b="3107"/>
          <a:stretch/>
        </p:blipFill>
        <p:spPr>
          <a:xfrm>
            <a:off x="9721208" y="3398293"/>
            <a:ext cx="2221641" cy="1572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9" r="25491" b="13632"/>
          <a:stretch/>
        </p:blipFill>
        <p:spPr>
          <a:xfrm>
            <a:off x="1779949" y="5217216"/>
            <a:ext cx="2970949" cy="14565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50898" y="3920539"/>
            <a:ext cx="4203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Розширення кругозору дітей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8143" y="1327306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Сучасна методика навчання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2118" y="3075127"/>
            <a:ext cx="525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Ознайомлення учнів з культурними закладами України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451" y="2091291"/>
            <a:ext cx="483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Підвищення рівня зацікавленості у вивченні предмету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3557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50" y="1104619"/>
            <a:ext cx="3437615" cy="2224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22" r="67" b="4410"/>
          <a:stretch/>
        </p:blipFill>
        <p:spPr>
          <a:xfrm>
            <a:off x="8581857" y="1104619"/>
            <a:ext cx="2791472" cy="22742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72" b="6453"/>
          <a:stretch/>
        </p:blipFill>
        <p:spPr>
          <a:xfrm>
            <a:off x="7035138" y="3880110"/>
            <a:ext cx="3416738" cy="23756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110857" y="375100"/>
            <a:ext cx="9262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1"/>
                </a:solidFill>
              </a:rPr>
              <a:t>Міжнародний ліцей МАУП – школа гармонійного розвитку</a:t>
            </a:r>
            <a:endParaRPr lang="ru-RU" sz="2400" dirty="0">
              <a:solidFill>
                <a:schemeClr val="accent1"/>
              </a:solidFill>
            </a:endParaRPr>
          </a:p>
          <a:p>
            <a:pPr algn="ctr"/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35" y="1134482"/>
            <a:ext cx="2746694" cy="22443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5" b="7343"/>
          <a:stretch/>
        </p:blipFill>
        <p:spPr>
          <a:xfrm>
            <a:off x="2875608" y="3859777"/>
            <a:ext cx="3425004" cy="238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0004" y="3465509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Студія гри на гітарі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1232" y="3465509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Театральна студія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7459" y="3490445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Dance-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студія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4057" y="6359832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Вокальна студія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79703" y="6387666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Арт-студія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75968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0" b="2989"/>
          <a:stretch/>
        </p:blipFill>
        <p:spPr>
          <a:xfrm>
            <a:off x="1243787" y="2768804"/>
            <a:ext cx="2909251" cy="198061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0" b="1274"/>
          <a:stretch/>
        </p:blipFill>
        <p:spPr>
          <a:xfrm>
            <a:off x="5024436" y="4234994"/>
            <a:ext cx="3299733" cy="230228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" r="4860" b="4867"/>
          <a:stretch/>
        </p:blipFill>
        <p:spPr>
          <a:xfrm>
            <a:off x="8757550" y="2768804"/>
            <a:ext cx="2935362" cy="19942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70" y="1151862"/>
            <a:ext cx="4321790" cy="28933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434274" y="438836"/>
            <a:ext cx="623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Спортивно-оздоровчий розвиток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7095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6089" y="723331"/>
            <a:ext cx="4950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Інтелектуальний розвиток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27" y="2004073"/>
            <a:ext cx="4552835" cy="27317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r="3954" b="2420"/>
          <a:stretch/>
        </p:blipFill>
        <p:spPr>
          <a:xfrm>
            <a:off x="7497312" y="2004073"/>
            <a:ext cx="3220872" cy="1291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r="15176" b="9326"/>
          <a:stretch/>
        </p:blipFill>
        <p:spPr>
          <a:xfrm>
            <a:off x="7497312" y="3566812"/>
            <a:ext cx="3229828" cy="21426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72608" y="5081713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Шаховий клуб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41678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32" y="338800"/>
            <a:ext cx="4051112" cy="24616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 t="1" r="11144" b="-1413"/>
          <a:stretch/>
        </p:blipFill>
        <p:spPr>
          <a:xfrm>
            <a:off x="7246962" y="338800"/>
            <a:ext cx="3998794" cy="3918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27" y="3262079"/>
            <a:ext cx="4323722" cy="288486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13" name="TextBox 12"/>
          <p:cNvSpPr txBox="1"/>
          <p:nvPr/>
        </p:nvSpPr>
        <p:spPr>
          <a:xfrm>
            <a:off x="1772120" y="2800414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/>
                </a:solidFill>
              </a:rPr>
              <a:t>Літній відпочинок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uk-UA" sz="2400" b="1" dirty="0" smtClean="0">
                <a:solidFill>
                  <a:schemeClr val="accent1"/>
                </a:solidFill>
              </a:rPr>
              <a:t>в Україні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671" y="6138752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 smtClean="0">
                <a:solidFill>
                  <a:schemeClr val="accent1"/>
                </a:solidFill>
              </a:rPr>
              <a:t>Мовна</a:t>
            </a:r>
            <a:r>
              <a:rPr lang="uk-UA" sz="2400" b="1" dirty="0" smtClean="0">
                <a:solidFill>
                  <a:schemeClr val="accent1"/>
                </a:solidFill>
              </a:rPr>
              <a:t> практика закордоном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0745" y="5657671"/>
            <a:ext cx="3766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1"/>
                </a:solidFill>
              </a:rPr>
              <a:t>Молодіжні табори </a:t>
            </a:r>
            <a:endParaRPr lang="uk-UA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UNESKO</a:t>
            </a:r>
            <a:r>
              <a:rPr lang="uk-UA" sz="2400" b="1" dirty="0">
                <a:solidFill>
                  <a:schemeClr val="accent1"/>
                </a:solidFill>
              </a:rPr>
              <a:t>-</a:t>
            </a:r>
            <a:r>
              <a:rPr lang="en-US" sz="2400" b="1" dirty="0">
                <a:solidFill>
                  <a:schemeClr val="accent1"/>
                </a:solidFill>
              </a:rPr>
              <a:t>CAMP</a:t>
            </a:r>
            <a:r>
              <a:rPr lang="uk-UA" sz="2400" b="1" dirty="0">
                <a:solidFill>
                  <a:schemeClr val="accent1"/>
                </a:solidFill>
              </a:rPr>
              <a:t>-</a:t>
            </a:r>
            <a:r>
              <a:rPr lang="en-US" sz="2400" b="1" dirty="0">
                <a:solidFill>
                  <a:schemeClr val="accent1"/>
                </a:solidFill>
              </a:rPr>
              <a:t>Ukraine</a:t>
            </a:r>
            <a:endParaRPr lang="ru-RU" sz="2400" dirty="0">
              <a:solidFill>
                <a:schemeClr val="accent1"/>
              </a:solidFill>
            </a:endParaRPr>
          </a:p>
          <a:p>
            <a:pPr algn="ctr"/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0745" y="4452148"/>
            <a:ext cx="3785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</a:rPr>
              <a:t>Міжнародна діяльність</a:t>
            </a:r>
            <a:endParaRPr lang="ru-RU" sz="2400" b="1" dirty="0">
              <a:solidFill>
                <a:schemeClr val="accent1"/>
              </a:solidFill>
            </a:endParaRPr>
          </a:p>
          <a:p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9093943" y="5034831"/>
            <a:ext cx="518614" cy="496627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82974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59" y="321718"/>
            <a:ext cx="2114550" cy="21621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25" y="1663604"/>
            <a:ext cx="2453868" cy="31662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25" y="2264106"/>
            <a:ext cx="2959478" cy="19652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39" y="4365862"/>
            <a:ext cx="2247900" cy="22479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2006222" y="5295330"/>
            <a:ext cx="276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Випускник </a:t>
            </a:r>
          </a:p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ХХІ сторіччя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1726" y="641445"/>
            <a:ext cx="3295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Батьки отримують комплексне піклування про дитину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41725" y="1091821"/>
            <a:ext cx="341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4125" y="1244221"/>
            <a:ext cx="341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46525" y="1396621"/>
            <a:ext cx="341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5457" y="2961564"/>
            <a:ext cx="2647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Педагогічний колектив пишається закладом, який він створив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1725" y="5063319"/>
            <a:ext cx="315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Україна горда сучасною молодою елітою держави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51172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92" y="2689858"/>
            <a:ext cx="3809723" cy="41272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82" y="1093612"/>
            <a:ext cx="2198306" cy="197458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82" y="4050467"/>
            <a:ext cx="2381890" cy="17864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83" y="1265297"/>
            <a:ext cx="1594763" cy="15947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4" t="12718" r="29964" b="11365"/>
          <a:stretch/>
        </p:blipFill>
        <p:spPr>
          <a:xfrm>
            <a:off x="9380583" y="4175869"/>
            <a:ext cx="1621233" cy="16610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2316719" y="445911"/>
            <a:ext cx="911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1"/>
                </a:solidFill>
              </a:rPr>
              <a:t>Міжнародний ліцей МАУП – школа сучасних комунікацій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2892" y="1265297"/>
            <a:ext cx="366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Ми використовуємо всі новітні засоби комунікації, аби йти в ногу з часом і завжди бути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з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вами на зв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язку!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9120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532" y="682388"/>
            <a:ext cx="6104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>
                    <a:lumMod val="65000"/>
                  </a:schemeClr>
                </a:solidFill>
                <a:latin typeface="Gabriola" panose="04040605051002020D02" pitchFamily="82" charset="0"/>
              </a:rPr>
              <a:t>М</a:t>
            </a:r>
            <a:r>
              <a:rPr lang="uk-UA" sz="5400" b="1" dirty="0" smtClean="0">
                <a:solidFill>
                  <a:schemeClr val="bg1">
                    <a:lumMod val="65000"/>
                  </a:schemeClr>
                </a:solidFill>
                <a:latin typeface="Gabriola" panose="04040605051002020D02" pitchFamily="82" charset="0"/>
              </a:rPr>
              <a:t>іжнародний ліцей МАУП</a:t>
            </a:r>
            <a:endParaRPr lang="ru-RU" sz="5400" b="1" dirty="0">
              <a:solidFill>
                <a:schemeClr val="bg1">
                  <a:lumMod val="6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4420" y="1869744"/>
            <a:ext cx="8488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chemeClr val="accent1"/>
                </a:solidFill>
                <a:latin typeface="Gabriola" panose="04040605051002020D02" pitchFamily="82" charset="0"/>
                <a:cs typeface="Aparajita" panose="020B0604020202020204" pitchFamily="34" charset="0"/>
              </a:rPr>
              <a:t>Будьте </a:t>
            </a:r>
            <a:r>
              <a:rPr lang="uk-UA" sz="7200" b="1" dirty="0">
                <a:solidFill>
                  <a:schemeClr val="accent1"/>
                </a:solidFill>
                <a:latin typeface="Gabriola" panose="04040605051002020D02" pitchFamily="82" charset="0"/>
                <a:cs typeface="Aparajita" panose="020B0604020202020204" pitchFamily="34" charset="0"/>
              </a:rPr>
              <a:t>тими змінами, які ви хочете бачити  </a:t>
            </a:r>
            <a:endParaRPr lang="uk-UA" sz="7200" b="1" dirty="0" smtClean="0">
              <a:solidFill>
                <a:schemeClr val="accent1"/>
              </a:solidFill>
              <a:latin typeface="Gabriola" panose="04040605051002020D02" pitchFamily="82" charset="0"/>
              <a:cs typeface="Aparajita" panose="020B0604020202020204" pitchFamily="34" charset="0"/>
            </a:endParaRPr>
          </a:p>
          <a:p>
            <a:pPr algn="ctr"/>
            <a:r>
              <a:rPr lang="uk-UA" sz="7200" b="1" dirty="0" smtClean="0">
                <a:solidFill>
                  <a:schemeClr val="accent1"/>
                </a:solidFill>
                <a:latin typeface="Gabriola" panose="04040605051002020D02" pitchFamily="82" charset="0"/>
                <a:cs typeface="Aparajita" panose="020B0604020202020204" pitchFamily="34" charset="0"/>
              </a:rPr>
              <a:t>у світі! </a:t>
            </a:r>
            <a:endParaRPr lang="ru-RU" sz="7200" b="1" dirty="0">
              <a:solidFill>
                <a:schemeClr val="accent1"/>
              </a:solidFill>
              <a:latin typeface="Gabriola" panose="04040605051002020D02" pitchFamily="82" charset="0"/>
              <a:cs typeface="Aparajita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51" y="4504685"/>
            <a:ext cx="1827877" cy="1827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16" y="4676370"/>
            <a:ext cx="823031" cy="14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25565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860" y="545910"/>
            <a:ext cx="748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Міжнародний ліцей МАУП – школа повного дня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700" y="1718858"/>
            <a:ext cx="4367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Навчально-виховний комплекс „Міжнародний ліцей МАУП” працює в режимі „школи повного дня” </a:t>
            </a: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з </a:t>
            </a:r>
            <a:r>
              <a:rPr lang="uk-UA" b="1" dirty="0">
                <a:solidFill>
                  <a:schemeClr val="accent1"/>
                </a:solidFill>
              </a:rPr>
              <a:t>9.00 до 18.00 </a:t>
            </a:r>
            <a:endParaRPr lang="uk-UA" b="1" dirty="0" smtClean="0">
              <a:solidFill>
                <a:schemeClr val="accent1"/>
              </a:solidFill>
            </a:endParaRPr>
          </a:p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всіх вікових категорій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учнів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9916" y="1558262"/>
            <a:ext cx="39966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Завдання </a:t>
            </a:r>
            <a:r>
              <a:rPr lang="uk-UA" b="1" dirty="0">
                <a:solidFill>
                  <a:schemeClr val="accent1"/>
                </a:solidFill>
              </a:rPr>
              <a:t>школи повного </a:t>
            </a:r>
            <a:r>
              <a:rPr lang="uk-UA" b="1" dirty="0" smtClean="0">
                <a:solidFill>
                  <a:schemeClr val="accent1"/>
                </a:solidFill>
              </a:rPr>
              <a:t>дня: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творити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необхідні умови для всебічного розвитку Вашої дитини, оптимізувати навчальне навантаження, забезпечити гармонійне середовище для розумної, щасливої і здорової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дитини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39" y="3977394"/>
            <a:ext cx="3841845" cy="24495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91" y="3977394"/>
            <a:ext cx="3691720" cy="24607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860265751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8" y="3630305"/>
            <a:ext cx="9798596" cy="30924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193575" y="777922"/>
            <a:ext cx="625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accent1"/>
                </a:solidFill>
              </a:rPr>
              <a:t>Дошкільний Ліцей (3-6 років)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9746" y="1405775"/>
            <a:ext cx="745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accent1"/>
                </a:solidFill>
              </a:rPr>
              <a:t>Початковий Ліцей (1-4 класи)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5666" y="2033628"/>
            <a:ext cx="719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accent1"/>
                </a:solidFill>
              </a:rPr>
              <a:t>Базовий Ліцей (5-9 класи)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4514" y="2633120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accent1"/>
                </a:solidFill>
              </a:rPr>
              <a:t>Профільний ліцей (10-11 класи)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65307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29" y="2251882"/>
            <a:ext cx="3361881" cy="228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Box 14"/>
          <p:cNvSpPr txBox="1"/>
          <p:nvPr/>
        </p:nvSpPr>
        <p:spPr>
          <a:xfrm>
            <a:off x="3159875" y="761153"/>
            <a:ext cx="7306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/>
                </a:solidFill>
              </a:rPr>
              <a:t>Цілодобова охорона і камери спостереження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9000" y="2580994"/>
            <a:ext cx="52964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На території та в приміщенні Ліцею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працює охорона, а також встановлені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камери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відеоспостереження,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які гарантують безпеку перебування Ваших дітей в навчальному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закладі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917" y="5318684"/>
            <a:ext cx="7730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1"/>
                </a:solidFill>
              </a:rPr>
              <a:t>Будьте завжди впевнені, що ваші діти в безпеці!</a:t>
            </a:r>
            <a:endParaRPr lang="ru-RU" sz="2400" b="1" dirty="0">
              <a:solidFill>
                <a:schemeClr val="accent1"/>
              </a:solidFill>
            </a:endParaRPr>
          </a:p>
          <a:p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27525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18" y="2344811"/>
            <a:ext cx="3139270" cy="22707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1733265" y="1551634"/>
            <a:ext cx="3234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Харчоблок в навчальному закладі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відповідає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санітарним нормам, укомплектований сучасним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обладнанням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966" y="491319"/>
            <a:ext cx="317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/>
                </a:solidFill>
              </a:rPr>
              <a:t>ЕКО-харчування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3388" y="1551634"/>
            <a:ext cx="3445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Професійні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кухарі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з любов’ю готують здорову корисну їжу, враховуючи норми, рекомендовані Міністерством охорони здоров’я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7980" y="4631802"/>
            <a:ext cx="2579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Меню розробляється і контролюється дієтичною сестрою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9722" y="4631802"/>
            <a:ext cx="317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Передбачається можливість вибору страв із двох меню та дієтичне харчування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08181"/>
      </p:ext>
    </p:extLst>
  </p:cSld>
  <p:clrMapOvr>
    <a:masterClrMapping/>
  </p:clrMapOvr>
  <p:transition spd="med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96" y="3612065"/>
            <a:ext cx="4101152" cy="20505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9" b="9400"/>
          <a:stretch/>
        </p:blipFill>
        <p:spPr>
          <a:xfrm>
            <a:off x="8106483" y="572544"/>
            <a:ext cx="3466819" cy="2338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2403915" y="566669"/>
            <a:ext cx="4116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/>
                </a:solidFill>
              </a:rPr>
              <a:t>Збереження здоров’я</a:t>
            </a:r>
            <a:endParaRPr lang="ru-RU" sz="2800" dirty="0">
              <a:solidFill>
                <a:schemeClr val="accent1"/>
              </a:solidFill>
            </a:endParaRPr>
          </a:p>
          <a:p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6483" y="5431809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1"/>
                </a:solidFill>
              </a:rPr>
              <a:t>Медичне страхування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7894" y="5662641"/>
            <a:ext cx="5445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Ми дбаємо про здоров’я кожної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дитини!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2242" y="1204786"/>
            <a:ext cx="490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У розкладі занять: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8802" y="1652040"/>
            <a:ext cx="349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фізкультурні хвилинки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6306" y="2193471"/>
            <a:ext cx="4038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щоденна година спорту: урок фізкультури, спортивна секція за вибором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0658" y="3210086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рухливі ігри на свіжому повітрі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7232905" y="3210086"/>
            <a:ext cx="518614" cy="496627"/>
          </a:xfrm>
          <a:prstGeom prst="mathPlus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0176" y="3856417"/>
            <a:ext cx="2934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школі діє система страхування дітей та їх здоров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89295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54" y="2821674"/>
            <a:ext cx="3805452" cy="3805452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11941" y="723330"/>
            <a:ext cx="675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</a:rPr>
              <a:t>Індивідуальний супровід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6095" y="1967299"/>
            <a:ext cx="5820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4D4D4D"/>
                </a:solidFill>
              </a:rPr>
              <a:t>Постійний нагляд та турбота про дитину</a:t>
            </a:r>
            <a:endParaRPr lang="ru-RU" sz="2000" b="1" dirty="0">
              <a:solidFill>
                <a:srgbClr val="4D4D4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5487" y="2694590"/>
            <a:ext cx="4951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4D4D4D"/>
                </a:solidFill>
              </a:rPr>
              <a:t>Побудова індивідуальної освітньої</a:t>
            </a:r>
          </a:p>
          <a:p>
            <a:pPr algn="ctr"/>
            <a:r>
              <a:rPr lang="uk-UA" sz="2000" b="1" dirty="0" smtClean="0">
                <a:solidFill>
                  <a:srgbClr val="4D4D4D"/>
                </a:solidFill>
              </a:rPr>
              <a:t>траєкторії</a:t>
            </a:r>
            <a:endParaRPr lang="ru-RU" sz="2000" b="1" dirty="0">
              <a:solidFill>
                <a:srgbClr val="4D4D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045" y="3729657"/>
            <a:ext cx="5390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4D4D4D"/>
                </a:solidFill>
              </a:rPr>
              <a:t>Допомога у налагодженні спілкування з учнями та викладачами</a:t>
            </a:r>
            <a:endParaRPr lang="ru-RU" sz="2000" b="1" dirty="0">
              <a:solidFill>
                <a:srgbClr val="4D4D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898" y="4764724"/>
            <a:ext cx="4678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4D4D4D"/>
                </a:solidFill>
              </a:rPr>
              <a:t>Безперервна практика іноземної мови під час спілкування з тьюторами</a:t>
            </a:r>
            <a:endParaRPr lang="ru-RU" sz="20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35307"/>
      </p:ext>
    </p:extLst>
  </p:cSld>
  <p:clrMapOvr>
    <a:masterClrMapping/>
  </p:clrMapOvr>
  <p:transition spd="med" advClick="0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867" r="1776" b="5834"/>
          <a:stretch/>
        </p:blipFill>
        <p:spPr>
          <a:xfrm>
            <a:off x="1643440" y="4281544"/>
            <a:ext cx="2884610" cy="18056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3" t="6698"/>
          <a:stretch/>
        </p:blipFill>
        <p:spPr>
          <a:xfrm>
            <a:off x="5380640" y="4252746"/>
            <a:ext cx="2594791" cy="17862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74" b="11555"/>
          <a:stretch/>
        </p:blipFill>
        <p:spPr>
          <a:xfrm>
            <a:off x="8780717" y="4195948"/>
            <a:ext cx="2802338" cy="1839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/>
          <p:cNvSpPr txBox="1"/>
          <p:nvPr/>
        </p:nvSpPr>
        <p:spPr>
          <a:xfrm>
            <a:off x="1883068" y="6147202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Еко-майданчики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8823" y="6147202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Ігрові кімнати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2342" y="6087214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Інтерактивні дошки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810" y="309880"/>
            <a:ext cx="778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</a:rPr>
              <a:t>Комфортний індивідуальний простір для дитини</a:t>
            </a:r>
            <a:endParaRPr lang="ru-RU" sz="2400" b="1" dirty="0">
              <a:solidFill>
                <a:schemeClr val="accent1"/>
              </a:solidFill>
            </a:endParaRPr>
          </a:p>
          <a:p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7127" y="851770"/>
            <a:ext cx="944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Ліцеї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впроваджується концепція комфортного індивідуального простору для кожної дитини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3068" y="2360896"/>
            <a:ext cx="942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Меблі від ведучих європейських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виробників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омфортні, ортопедичні, сучасні, виготовлені з екологічно чистих матеріалів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3068" y="3084161"/>
            <a:ext cx="9440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Дитячі площадки ергономічні і продумані у відповідності з потребами дітей різних вікових груп, обладнані безпечними каруселями та гойдалками, покриттям з природного матеріалу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7127" y="1606333"/>
            <a:ext cx="944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Інтерактивні дошки для зацікавлення дитини у навчанні та розвитку шляхом новітніх технологій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01656"/>
      </p:ext>
    </p:extLst>
  </p:cSld>
  <p:clrMapOvr>
    <a:masterClrMapping/>
  </p:clrMapOvr>
  <p:transition spd="med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Легкий дым">
  <a:themeElements>
    <a:clrScheme name="Другая 10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8601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1086</TotalTime>
  <Words>789</Words>
  <Application>Microsoft Office PowerPoint</Application>
  <PresentationFormat>Широкоэкранный</PresentationFormat>
  <Paragraphs>100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Aparajita</vt:lpstr>
      <vt:lpstr>Arial</vt:lpstr>
      <vt:lpstr>Calibri</vt:lpstr>
      <vt:lpstr>Century Gothic</vt:lpstr>
      <vt:lpstr>Gabriola</vt:lpstr>
      <vt:lpstr>Wingdings</vt:lpstr>
      <vt:lpstr>Wingdings 3</vt:lpstr>
      <vt:lpstr>Легкий дым</vt:lpstr>
      <vt:lpstr>Навчально-виховний комплекс  «Міжнародний ліцей МАУП»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</dc:creator>
  <cp:lastModifiedBy>Tatiana</cp:lastModifiedBy>
  <cp:revision>108</cp:revision>
  <dcterms:created xsi:type="dcterms:W3CDTF">2016-04-18T18:46:56Z</dcterms:created>
  <dcterms:modified xsi:type="dcterms:W3CDTF">2016-10-03T11:30:53Z</dcterms:modified>
</cp:coreProperties>
</file>